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>
        <p:scale>
          <a:sx n="100" d="100"/>
          <a:sy n="100" d="100"/>
        </p:scale>
        <p:origin x="84" y="-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39CF6-BBEE-48E1-B389-13730BB507CC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41FD-CCE5-4290-BCEF-6BD00D6290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115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39CF6-BBEE-48E1-B389-13730BB507CC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41FD-CCE5-4290-BCEF-6BD00D6290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133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39CF6-BBEE-48E1-B389-13730BB507CC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41FD-CCE5-4290-BCEF-6BD00D6290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559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39CF6-BBEE-48E1-B389-13730BB507CC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41FD-CCE5-4290-BCEF-6BD00D6290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700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39CF6-BBEE-48E1-B389-13730BB507CC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41FD-CCE5-4290-BCEF-6BD00D6290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58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39CF6-BBEE-48E1-B389-13730BB507CC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41FD-CCE5-4290-BCEF-6BD00D6290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046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39CF6-BBEE-48E1-B389-13730BB507CC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41FD-CCE5-4290-BCEF-6BD00D6290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360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39CF6-BBEE-48E1-B389-13730BB507CC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41FD-CCE5-4290-BCEF-6BD00D6290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3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39CF6-BBEE-48E1-B389-13730BB507CC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41FD-CCE5-4290-BCEF-6BD00D6290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398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39CF6-BBEE-48E1-B389-13730BB507CC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41FD-CCE5-4290-BCEF-6BD00D6290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787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39CF6-BBEE-48E1-B389-13730BB507CC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41FD-CCE5-4290-BCEF-6BD00D6290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707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39CF6-BBEE-48E1-B389-13730BB507CC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B41FD-CCE5-4290-BCEF-6BD00D6290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195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C0A314-B569-4D45-B221-0E239F0EBBBF}"/>
              </a:ext>
            </a:extLst>
          </p:cNvPr>
          <p:cNvSpPr/>
          <p:nvPr/>
        </p:nvSpPr>
        <p:spPr>
          <a:xfrm>
            <a:off x="1655763" y="355600"/>
            <a:ext cx="6119812" cy="615315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grpSp>
        <p:nvGrpSpPr>
          <p:cNvPr id="5" name="Group 1">
            <a:extLst>
              <a:ext uri="{FF2B5EF4-FFF2-40B4-BE49-F238E27FC236}">
                <a16:creationId xmlns:a16="http://schemas.microsoft.com/office/drawing/2014/main" id="{E0ED48AF-14C5-4E91-96E5-3616FB005906}"/>
              </a:ext>
            </a:extLst>
          </p:cNvPr>
          <p:cNvGrpSpPr>
            <a:grpSpLocks/>
          </p:cNvGrpSpPr>
          <p:nvPr/>
        </p:nvGrpSpPr>
        <p:grpSpPr bwMode="auto">
          <a:xfrm>
            <a:off x="1655676" y="356188"/>
            <a:ext cx="6119812" cy="6153150"/>
            <a:chOff x="3400425" y="837642"/>
            <a:chExt cx="2252662" cy="323881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6" name="Rectangle 66">
              <a:extLst>
                <a:ext uri="{FF2B5EF4-FFF2-40B4-BE49-F238E27FC236}">
                  <a16:creationId xmlns:a16="http://schemas.microsoft.com/office/drawing/2014/main" id="{F736C760-A9FD-4926-B287-69F106811C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2012" y="2457202"/>
              <a:ext cx="450850" cy="53975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GB" altLang="en-US" sz="1500" b="1" dirty="0"/>
            </a:p>
            <a:p>
              <a:pPr algn="ctr" eaLnBrk="1" hangingPunct="1">
                <a:defRPr/>
              </a:pPr>
              <a:endParaRPr lang="en-GB" altLang="en-US" sz="1500" b="1" dirty="0"/>
            </a:p>
            <a:p>
              <a:pPr algn="ctr" eaLnBrk="1" hangingPunct="1">
                <a:defRPr/>
              </a:pPr>
              <a:endParaRPr lang="en-GB" altLang="en-US" sz="1500" dirty="0"/>
            </a:p>
          </p:txBody>
        </p:sp>
        <p:sp>
          <p:nvSpPr>
            <p:cNvPr id="7" name="Rectangle 69">
              <a:extLst>
                <a:ext uri="{FF2B5EF4-FFF2-40B4-BE49-F238E27FC236}">
                  <a16:creationId xmlns:a16="http://schemas.microsoft.com/office/drawing/2014/main" id="{C6A94326-BD82-4727-B66B-74FDD839C0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2862" y="2457202"/>
              <a:ext cx="449263" cy="5397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600" b="1" dirty="0"/>
                <a:t> </a:t>
              </a:r>
              <a:endParaRPr lang="en-GB" altLang="en-US" sz="1600" dirty="0"/>
            </a:p>
          </p:txBody>
        </p:sp>
        <p:sp>
          <p:nvSpPr>
            <p:cNvPr id="8" name="Rectangle 72">
              <a:extLst>
                <a:ext uri="{FF2B5EF4-FFF2-40B4-BE49-F238E27FC236}">
                  <a16:creationId xmlns:a16="http://schemas.microsoft.com/office/drawing/2014/main" id="{6764C1A9-29A8-4C87-AF40-1CDDDB36B2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2125" y="2457202"/>
              <a:ext cx="450850" cy="53975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GB" altLang="en-US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9" name="Rectangle 75">
              <a:extLst>
                <a:ext uri="{FF2B5EF4-FFF2-40B4-BE49-F238E27FC236}">
                  <a16:creationId xmlns:a16="http://schemas.microsoft.com/office/drawing/2014/main" id="{8D78826D-A990-4DA9-A0E3-AB560B9AEB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975" y="2457202"/>
              <a:ext cx="449262" cy="5397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GB" altLang="en-US" sz="1600" dirty="0"/>
            </a:p>
          </p:txBody>
        </p:sp>
        <p:sp>
          <p:nvSpPr>
            <p:cNvPr id="10" name="Rectangle 163">
              <a:extLst>
                <a:ext uri="{FF2B5EF4-FFF2-40B4-BE49-F238E27FC236}">
                  <a16:creationId xmlns:a16="http://schemas.microsoft.com/office/drawing/2014/main" id="{0F99E290-47C4-45E7-9E88-06FE240F94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2237" y="2457202"/>
              <a:ext cx="450850" cy="53975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600" b="1" dirty="0"/>
                <a:t> </a:t>
              </a:r>
              <a:endParaRPr lang="en-GB" altLang="en-US" sz="1600" dirty="0"/>
            </a:p>
          </p:txBody>
        </p:sp>
        <p:sp>
          <p:nvSpPr>
            <p:cNvPr id="11" name="Rectangle 67">
              <a:extLst>
                <a:ext uri="{FF2B5EF4-FFF2-40B4-BE49-F238E27FC236}">
                  <a16:creationId xmlns:a16="http://schemas.microsoft.com/office/drawing/2014/main" id="{6EEE84B8-1D37-4B21-B629-2B6D0F46EF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2012" y="2996952"/>
              <a:ext cx="450850" cy="5397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GB" altLang="en-US" sz="1600" dirty="0"/>
            </a:p>
          </p:txBody>
        </p:sp>
        <p:sp>
          <p:nvSpPr>
            <p:cNvPr id="12" name="Rectangle 70">
              <a:extLst>
                <a:ext uri="{FF2B5EF4-FFF2-40B4-BE49-F238E27FC236}">
                  <a16:creationId xmlns:a16="http://schemas.microsoft.com/office/drawing/2014/main" id="{362D5BB6-0B31-4049-B3E8-959D351E88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2862" y="2996952"/>
              <a:ext cx="449263" cy="53975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600" b="1" dirty="0"/>
                <a:t> </a:t>
              </a:r>
              <a:endParaRPr lang="en-GB" altLang="en-US" sz="1600" dirty="0"/>
            </a:p>
          </p:txBody>
        </p:sp>
        <p:sp>
          <p:nvSpPr>
            <p:cNvPr id="13" name="Rectangle 73">
              <a:extLst>
                <a:ext uri="{FF2B5EF4-FFF2-40B4-BE49-F238E27FC236}">
                  <a16:creationId xmlns:a16="http://schemas.microsoft.com/office/drawing/2014/main" id="{652C21C9-CFCF-4146-83D5-528B1A4486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2125" y="2996952"/>
              <a:ext cx="450850" cy="5397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GB" altLang="en-US" sz="1600" dirty="0"/>
            </a:p>
          </p:txBody>
        </p:sp>
        <p:sp>
          <p:nvSpPr>
            <p:cNvPr id="14" name="Rectangle 76">
              <a:extLst>
                <a:ext uri="{FF2B5EF4-FFF2-40B4-BE49-F238E27FC236}">
                  <a16:creationId xmlns:a16="http://schemas.microsoft.com/office/drawing/2014/main" id="{F7D33B52-6952-4871-A138-24A9CF1260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975" y="2996952"/>
              <a:ext cx="449262" cy="53975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600" b="1" dirty="0"/>
                <a:t> </a:t>
              </a:r>
              <a:endParaRPr lang="en-GB" altLang="en-US" sz="1600" dirty="0"/>
            </a:p>
          </p:txBody>
        </p:sp>
        <p:sp>
          <p:nvSpPr>
            <p:cNvPr id="15" name="Rectangle 164">
              <a:extLst>
                <a:ext uri="{FF2B5EF4-FFF2-40B4-BE49-F238E27FC236}">
                  <a16:creationId xmlns:a16="http://schemas.microsoft.com/office/drawing/2014/main" id="{F8697118-A072-494C-B7FC-8EBB36A8EE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2237" y="2996952"/>
              <a:ext cx="450850" cy="5397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600" b="1" dirty="0"/>
                <a:t> </a:t>
              </a:r>
              <a:endParaRPr lang="en-GB" altLang="en-US" sz="1600" dirty="0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02624D4B-8CA9-4C6A-952D-E0F74E7B84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2012" y="1377392"/>
              <a:ext cx="450850" cy="53975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600" b="1" dirty="0"/>
                <a:t> </a:t>
              </a:r>
            </a:p>
            <a:p>
              <a:pPr algn="ctr" eaLnBrk="1" hangingPunct="1">
                <a:defRPr/>
              </a:pPr>
              <a:r>
                <a:rPr lang="en-GB" altLang="en-US" sz="1600" b="1" dirty="0"/>
                <a:t> </a:t>
              </a:r>
            </a:p>
            <a:p>
              <a:pPr algn="ctr" eaLnBrk="1" hangingPunct="1">
                <a:defRPr/>
              </a:pPr>
              <a:endParaRPr lang="en-GB" altLang="en-US" sz="1600" dirty="0"/>
            </a:p>
          </p:txBody>
        </p:sp>
        <p:sp>
          <p:nvSpPr>
            <p:cNvPr id="17" name="Rectangle 69">
              <a:extLst>
                <a:ext uri="{FF2B5EF4-FFF2-40B4-BE49-F238E27FC236}">
                  <a16:creationId xmlns:a16="http://schemas.microsoft.com/office/drawing/2014/main" id="{7BC97D36-3917-44DC-B18B-54B0097821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2862" y="1377392"/>
              <a:ext cx="449263" cy="5397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600" b="1" dirty="0"/>
                <a:t> </a:t>
              </a:r>
              <a:endParaRPr lang="en-GB" altLang="en-US" sz="1600" dirty="0"/>
            </a:p>
          </p:txBody>
        </p:sp>
        <p:sp>
          <p:nvSpPr>
            <p:cNvPr id="18" name="Rectangle 72">
              <a:extLst>
                <a:ext uri="{FF2B5EF4-FFF2-40B4-BE49-F238E27FC236}">
                  <a16:creationId xmlns:a16="http://schemas.microsoft.com/office/drawing/2014/main" id="{3B2D2AD7-0CC9-4836-A54F-FC726A71C2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2125" y="1377392"/>
              <a:ext cx="450850" cy="53975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600" b="1" dirty="0"/>
                <a:t> </a:t>
              </a:r>
              <a:endParaRPr lang="en-GB" altLang="en-US" sz="1600" dirty="0"/>
            </a:p>
          </p:txBody>
        </p:sp>
        <p:sp>
          <p:nvSpPr>
            <p:cNvPr id="19" name="Rectangle 75">
              <a:extLst>
                <a:ext uri="{FF2B5EF4-FFF2-40B4-BE49-F238E27FC236}">
                  <a16:creationId xmlns:a16="http://schemas.microsoft.com/office/drawing/2014/main" id="{5A9279D6-2266-4504-AABB-E9838D511D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975" y="1377392"/>
              <a:ext cx="449262" cy="5397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600" b="1" dirty="0"/>
                <a:t> </a:t>
              </a:r>
            </a:p>
            <a:p>
              <a:pPr algn="ctr" eaLnBrk="1" hangingPunct="1">
                <a:defRPr/>
              </a:pPr>
              <a:endParaRPr lang="en-GB" altLang="en-US" sz="1600" dirty="0"/>
            </a:p>
          </p:txBody>
        </p:sp>
        <p:sp>
          <p:nvSpPr>
            <p:cNvPr id="20" name="Rectangle 163">
              <a:extLst>
                <a:ext uri="{FF2B5EF4-FFF2-40B4-BE49-F238E27FC236}">
                  <a16:creationId xmlns:a16="http://schemas.microsoft.com/office/drawing/2014/main" id="{A2034E62-86BD-42D4-B535-407B7C4688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2237" y="1377392"/>
              <a:ext cx="450850" cy="53975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GB" altLang="en-US" sz="1600" dirty="0"/>
            </a:p>
          </p:txBody>
        </p:sp>
        <p:sp>
          <p:nvSpPr>
            <p:cNvPr id="21" name="Rectangle 67">
              <a:extLst>
                <a:ext uri="{FF2B5EF4-FFF2-40B4-BE49-F238E27FC236}">
                  <a16:creationId xmlns:a16="http://schemas.microsoft.com/office/drawing/2014/main" id="{0C23194B-C2FF-47C7-B4DC-3547BE24F3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2012" y="1917142"/>
              <a:ext cx="450850" cy="5397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600" b="1" dirty="0"/>
                <a:t> </a:t>
              </a:r>
              <a:endParaRPr lang="en-GB" altLang="en-US" sz="1600" dirty="0"/>
            </a:p>
          </p:txBody>
        </p:sp>
        <p:sp>
          <p:nvSpPr>
            <p:cNvPr id="22" name="Rectangle 70">
              <a:extLst>
                <a:ext uri="{FF2B5EF4-FFF2-40B4-BE49-F238E27FC236}">
                  <a16:creationId xmlns:a16="http://schemas.microsoft.com/office/drawing/2014/main" id="{E0D4DC01-88A4-4F1C-88C8-B20395AD9D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2862" y="1917142"/>
              <a:ext cx="449263" cy="53975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600" b="1" dirty="0"/>
                <a:t> </a:t>
              </a:r>
            </a:p>
            <a:p>
              <a:pPr algn="ctr" eaLnBrk="1" hangingPunct="1">
                <a:defRPr/>
              </a:pPr>
              <a:endParaRPr lang="en-GB" altLang="en-US" sz="1600" dirty="0"/>
            </a:p>
          </p:txBody>
        </p:sp>
        <p:sp>
          <p:nvSpPr>
            <p:cNvPr id="23" name="Rectangle 73">
              <a:extLst>
                <a:ext uri="{FF2B5EF4-FFF2-40B4-BE49-F238E27FC236}">
                  <a16:creationId xmlns:a16="http://schemas.microsoft.com/office/drawing/2014/main" id="{38A1C427-6E7C-459B-A394-F64C8F5870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2125" y="1917142"/>
              <a:ext cx="450850" cy="5397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GB" altLang="en-US" sz="1600" dirty="0"/>
            </a:p>
          </p:txBody>
        </p:sp>
        <p:sp>
          <p:nvSpPr>
            <p:cNvPr id="24" name="Rectangle 76">
              <a:extLst>
                <a:ext uri="{FF2B5EF4-FFF2-40B4-BE49-F238E27FC236}">
                  <a16:creationId xmlns:a16="http://schemas.microsoft.com/office/drawing/2014/main" id="{6583EF77-F48B-4408-A967-FDAB110007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975" y="1917142"/>
              <a:ext cx="449262" cy="53975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600" b="1" dirty="0"/>
                <a:t> </a:t>
              </a:r>
            </a:p>
            <a:p>
              <a:pPr algn="ctr" eaLnBrk="1" hangingPunct="1">
                <a:defRPr/>
              </a:pPr>
              <a:endParaRPr lang="en-GB" altLang="en-US" sz="1600" dirty="0"/>
            </a:p>
          </p:txBody>
        </p:sp>
        <p:sp>
          <p:nvSpPr>
            <p:cNvPr id="25" name="Rectangle 164">
              <a:extLst>
                <a:ext uri="{FF2B5EF4-FFF2-40B4-BE49-F238E27FC236}">
                  <a16:creationId xmlns:a16="http://schemas.microsoft.com/office/drawing/2014/main" id="{CFFE3619-3CB2-4796-AB33-7DBB8A888C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2237" y="1917142"/>
              <a:ext cx="450850" cy="5397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GB" altLang="en-US" sz="1600" dirty="0"/>
            </a:p>
          </p:txBody>
        </p:sp>
        <p:sp>
          <p:nvSpPr>
            <p:cNvPr id="26" name="Rectangle 67">
              <a:extLst>
                <a:ext uri="{FF2B5EF4-FFF2-40B4-BE49-F238E27FC236}">
                  <a16:creationId xmlns:a16="http://schemas.microsoft.com/office/drawing/2014/main" id="{FFDDAF87-2E48-4B02-8D7B-B8E39B6B94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2012" y="3536702"/>
              <a:ext cx="450850" cy="53975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GB" altLang="en-US" sz="1600" dirty="0"/>
            </a:p>
          </p:txBody>
        </p:sp>
        <p:sp>
          <p:nvSpPr>
            <p:cNvPr id="27" name="Rectangle 70">
              <a:extLst>
                <a:ext uri="{FF2B5EF4-FFF2-40B4-BE49-F238E27FC236}">
                  <a16:creationId xmlns:a16="http://schemas.microsoft.com/office/drawing/2014/main" id="{A5ADC776-A1E2-4ABC-B786-A82C619909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2862" y="3536702"/>
              <a:ext cx="449263" cy="5397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GB" altLang="en-US" sz="1600" b="1" dirty="0"/>
            </a:p>
            <a:p>
              <a:pPr algn="ctr" eaLnBrk="1" hangingPunct="1">
                <a:defRPr/>
              </a:pPr>
              <a:endParaRPr lang="en-GB" altLang="en-US" sz="1600" dirty="0"/>
            </a:p>
          </p:txBody>
        </p:sp>
        <p:sp>
          <p:nvSpPr>
            <p:cNvPr id="28" name="Rectangle 73">
              <a:extLst>
                <a:ext uri="{FF2B5EF4-FFF2-40B4-BE49-F238E27FC236}">
                  <a16:creationId xmlns:a16="http://schemas.microsoft.com/office/drawing/2014/main" id="{98B80D78-269E-4197-BDE5-608F620A0B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2125" y="3536702"/>
              <a:ext cx="450850" cy="53975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GB" altLang="en-US" sz="1600" b="1" dirty="0"/>
            </a:p>
            <a:p>
              <a:pPr algn="ctr" eaLnBrk="1" hangingPunct="1">
                <a:defRPr/>
              </a:pPr>
              <a:endParaRPr lang="en-GB" altLang="en-US" sz="1600" dirty="0"/>
            </a:p>
          </p:txBody>
        </p:sp>
        <p:sp>
          <p:nvSpPr>
            <p:cNvPr id="29" name="Rectangle 76">
              <a:extLst>
                <a:ext uri="{FF2B5EF4-FFF2-40B4-BE49-F238E27FC236}">
                  <a16:creationId xmlns:a16="http://schemas.microsoft.com/office/drawing/2014/main" id="{B3E8DDA4-90CC-465F-8B2A-86D3F6BE6C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975" y="3536702"/>
              <a:ext cx="449262" cy="5397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GB" altLang="en-US" sz="1600" dirty="0"/>
            </a:p>
          </p:txBody>
        </p:sp>
        <p:sp>
          <p:nvSpPr>
            <p:cNvPr id="30" name="Rectangle 164">
              <a:extLst>
                <a:ext uri="{FF2B5EF4-FFF2-40B4-BE49-F238E27FC236}">
                  <a16:creationId xmlns:a16="http://schemas.microsoft.com/office/drawing/2014/main" id="{57603B41-8668-4E7F-8DC9-BECBD1F848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2237" y="3536702"/>
              <a:ext cx="450850" cy="53975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GB" altLang="en-US" sz="1600" dirty="0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2A9840C5-479B-4764-978B-DB2C7F35E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0425" y="837642"/>
              <a:ext cx="2252662" cy="5397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4000" b="1" dirty="0"/>
                <a:t>CALL CENTRE BINGO</a:t>
              </a:r>
              <a:endParaRPr lang="en-GB" altLang="en-US" sz="4000" dirty="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58871ED9-A30D-4A1D-869A-BF74835FAB2B}"/>
              </a:ext>
            </a:extLst>
          </p:cNvPr>
          <p:cNvGrpSpPr/>
          <p:nvPr/>
        </p:nvGrpSpPr>
        <p:grpSpPr>
          <a:xfrm>
            <a:off x="6596691" y="1353428"/>
            <a:ext cx="1133780" cy="5183509"/>
            <a:chOff x="6596691" y="1353428"/>
            <a:chExt cx="1133780" cy="5183509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11C7273-9416-4E6E-9E16-99093E46A030}"/>
                </a:ext>
              </a:extLst>
            </p:cNvPr>
            <p:cNvSpPr txBox="1"/>
            <p:nvPr/>
          </p:nvSpPr>
          <p:spPr>
            <a:xfrm>
              <a:off x="6597704" y="4407213"/>
              <a:ext cx="1132767" cy="1079349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GB" sz="1600" dirty="0"/>
                <a:t>Customer said “excellent”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B5B3F5D-3A39-4845-8BD1-CD2DB512ADD5}"/>
                </a:ext>
              </a:extLst>
            </p:cNvPr>
            <p:cNvSpPr txBox="1"/>
            <p:nvPr/>
          </p:nvSpPr>
          <p:spPr>
            <a:xfrm>
              <a:off x="6597704" y="2390704"/>
              <a:ext cx="1132767" cy="1079349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GB" sz="1600" dirty="0"/>
                <a:t> Spoke to 9 male callers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A40919A-1FFC-4E4B-90B9-316D65046445}"/>
                </a:ext>
              </a:extLst>
            </p:cNvPr>
            <p:cNvSpPr txBox="1"/>
            <p:nvPr/>
          </p:nvSpPr>
          <p:spPr>
            <a:xfrm>
              <a:off x="6597704" y="3415705"/>
              <a:ext cx="1132767" cy="1079349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GB" sz="1600" dirty="0"/>
                <a:t>Responded to 20 customer emails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4873414E-482D-4896-9602-1DB8CD9B7EF3}"/>
                </a:ext>
              </a:extLst>
            </p:cNvPr>
            <p:cNvSpPr txBox="1"/>
            <p:nvPr/>
          </p:nvSpPr>
          <p:spPr>
            <a:xfrm>
              <a:off x="6596691" y="5463420"/>
              <a:ext cx="1132768" cy="1073517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GB" sz="1600" dirty="0"/>
                <a:t>Upgraded 12 customer packages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2F45DB92-0B41-4F09-88EE-4B92108A6995}"/>
                </a:ext>
              </a:extLst>
            </p:cNvPr>
            <p:cNvSpPr txBox="1"/>
            <p:nvPr/>
          </p:nvSpPr>
          <p:spPr>
            <a:xfrm>
              <a:off x="6597704" y="1353428"/>
              <a:ext cx="1132767" cy="1079349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GB" sz="1600" dirty="0"/>
                <a:t>Achieved a 90% quality score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CEF53D43-8599-427C-B12F-F3B494CA1984}"/>
              </a:ext>
            </a:extLst>
          </p:cNvPr>
          <p:cNvGrpSpPr/>
          <p:nvPr/>
        </p:nvGrpSpPr>
        <p:grpSpPr>
          <a:xfrm>
            <a:off x="5306049" y="1353428"/>
            <a:ext cx="1294267" cy="5129978"/>
            <a:chOff x="5306049" y="1353428"/>
            <a:chExt cx="1294267" cy="5129978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62FEAAAE-BC99-44B5-8A65-4B5E67E8E277}"/>
                </a:ext>
              </a:extLst>
            </p:cNvPr>
            <p:cNvSpPr txBox="1"/>
            <p:nvPr/>
          </p:nvSpPr>
          <p:spPr>
            <a:xfrm>
              <a:off x="5386799" y="5404057"/>
              <a:ext cx="1132767" cy="1079349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GB" sz="1600" dirty="0"/>
                <a:t>CSAT score of 8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1E76981F-B9AF-4C5F-8DA3-6F56B8D7F77D}"/>
                </a:ext>
              </a:extLst>
            </p:cNvPr>
            <p:cNvSpPr txBox="1"/>
            <p:nvPr/>
          </p:nvSpPr>
          <p:spPr>
            <a:xfrm>
              <a:off x="5386799" y="3400547"/>
              <a:ext cx="1132767" cy="1079349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GB" sz="1600" dirty="0"/>
                <a:t>Said “happy to help” to 10 customers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A211EE51-772F-46D6-907C-E807BA9A5E38}"/>
                </a:ext>
              </a:extLst>
            </p:cNvPr>
            <p:cNvSpPr txBox="1"/>
            <p:nvPr/>
          </p:nvSpPr>
          <p:spPr>
            <a:xfrm>
              <a:off x="5386799" y="1353428"/>
              <a:ext cx="1132767" cy="1079349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GB" sz="1600" dirty="0"/>
                <a:t>Spoke to 5 people with Welsh accents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CA7D642-B796-4DE8-ABFD-A8E42D28B1F0}"/>
                </a:ext>
              </a:extLst>
            </p:cNvPr>
            <p:cNvSpPr txBox="1"/>
            <p:nvPr/>
          </p:nvSpPr>
          <p:spPr>
            <a:xfrm>
              <a:off x="5386799" y="4430051"/>
              <a:ext cx="1132767" cy="1079349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GB" sz="1600" dirty="0"/>
                <a:t>Posted a tip on the employee forum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633CBCCD-B9BF-4415-920F-416D20BC4CD5}"/>
                </a:ext>
              </a:extLst>
            </p:cNvPr>
            <p:cNvSpPr txBox="1"/>
            <p:nvPr/>
          </p:nvSpPr>
          <p:spPr>
            <a:xfrm>
              <a:off x="5306049" y="2390704"/>
              <a:ext cx="1294267" cy="1079349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GB" sz="1400" dirty="0"/>
                <a:t>Communicated with a different department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049865BC-8BE4-4DBC-B9CB-026394F11AD9}"/>
              </a:ext>
            </a:extLst>
          </p:cNvPr>
          <p:cNvGrpSpPr/>
          <p:nvPr/>
        </p:nvGrpSpPr>
        <p:grpSpPr>
          <a:xfrm>
            <a:off x="1627014" y="1356344"/>
            <a:ext cx="1294267" cy="5132054"/>
            <a:chOff x="1627014" y="1356344"/>
            <a:chExt cx="1294267" cy="5132054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C42DF17-60AD-48DE-A676-5C918609FE3E}"/>
                </a:ext>
              </a:extLst>
            </p:cNvPr>
            <p:cNvSpPr txBox="1"/>
            <p:nvPr/>
          </p:nvSpPr>
          <p:spPr>
            <a:xfrm>
              <a:off x="1707763" y="1356344"/>
              <a:ext cx="1132768" cy="1073517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GB" sz="1600" dirty="0"/>
                <a:t>Made 5 sales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E32BC73-AFAB-429B-A758-43E5D904A04C}"/>
                </a:ext>
              </a:extLst>
            </p:cNvPr>
            <p:cNvSpPr txBox="1"/>
            <p:nvPr/>
          </p:nvSpPr>
          <p:spPr>
            <a:xfrm>
              <a:off x="1707764" y="4425878"/>
              <a:ext cx="1132767" cy="1079349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GB" sz="1600" dirty="0"/>
                <a:t>CSAT score of 10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25CCD625-CCB4-4BBD-9B99-EE7AAAF6E489}"/>
                </a:ext>
              </a:extLst>
            </p:cNvPr>
            <p:cNvSpPr txBox="1"/>
            <p:nvPr/>
          </p:nvSpPr>
          <p:spPr>
            <a:xfrm>
              <a:off x="1707764" y="5409049"/>
              <a:ext cx="1132767" cy="1079349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GB" sz="1600" dirty="0"/>
                <a:t>Gave advice to a new recruit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6B826620-B113-457E-A2E0-CE89D6365D8D}"/>
                </a:ext>
              </a:extLst>
            </p:cNvPr>
            <p:cNvSpPr txBox="1"/>
            <p:nvPr/>
          </p:nvSpPr>
          <p:spPr>
            <a:xfrm>
              <a:off x="1707764" y="3410590"/>
              <a:ext cx="1132767" cy="1079349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GB" sz="1600" dirty="0"/>
                <a:t>Spoke to 5 people from Bristol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B31F7F88-ADEB-434B-8C61-F35E9AA620BA}"/>
                </a:ext>
              </a:extLst>
            </p:cNvPr>
            <p:cNvSpPr txBox="1"/>
            <p:nvPr/>
          </p:nvSpPr>
          <p:spPr>
            <a:xfrm>
              <a:off x="1627014" y="2390704"/>
              <a:ext cx="1294267" cy="1079349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GB" sz="1600" dirty="0"/>
                <a:t>Greeted each customer with their name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185D61DE-BD4F-47C3-BC6A-6E4E48C765B5}"/>
              </a:ext>
            </a:extLst>
          </p:cNvPr>
          <p:cNvGrpSpPr/>
          <p:nvPr/>
        </p:nvGrpSpPr>
        <p:grpSpPr>
          <a:xfrm>
            <a:off x="2836835" y="1353428"/>
            <a:ext cx="1294267" cy="5148384"/>
            <a:chOff x="2836835" y="1353428"/>
            <a:chExt cx="1294267" cy="5148384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98746B34-B5E3-4ED7-BFFC-44F0A2318474}"/>
                </a:ext>
              </a:extLst>
            </p:cNvPr>
            <p:cNvSpPr txBox="1"/>
            <p:nvPr/>
          </p:nvSpPr>
          <p:spPr>
            <a:xfrm>
              <a:off x="2917585" y="2390704"/>
              <a:ext cx="1132767" cy="1079349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GB" sz="1600" dirty="0"/>
                <a:t>CSAT score of 10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997638BA-49A8-4D96-B926-DCC692036E48}"/>
                </a:ext>
              </a:extLst>
            </p:cNvPr>
            <p:cNvSpPr txBox="1"/>
            <p:nvPr/>
          </p:nvSpPr>
          <p:spPr>
            <a:xfrm>
              <a:off x="2917585" y="5422463"/>
              <a:ext cx="1132767" cy="1079349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GB" sz="1600" dirty="0"/>
                <a:t> Spoke to 8 female callers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3B2C08BB-6762-404A-B81D-716A78963E95}"/>
                </a:ext>
              </a:extLst>
            </p:cNvPr>
            <p:cNvSpPr txBox="1"/>
            <p:nvPr/>
          </p:nvSpPr>
          <p:spPr>
            <a:xfrm>
              <a:off x="2868366" y="3407355"/>
              <a:ext cx="1231204" cy="1079349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GB" sz="1600" dirty="0"/>
                <a:t>Mentioned your name to every customer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FA3510BD-68CA-48F2-9634-ECB5669B0CE2}"/>
                </a:ext>
              </a:extLst>
            </p:cNvPr>
            <p:cNvSpPr txBox="1"/>
            <p:nvPr/>
          </p:nvSpPr>
          <p:spPr>
            <a:xfrm>
              <a:off x="2907058" y="1353428"/>
              <a:ext cx="1153820" cy="1079349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GB" sz="1600" dirty="0"/>
                <a:t>Took part in an employee focus group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79C2B3C8-D9B0-4BDA-8102-A43264F19B39}"/>
                </a:ext>
              </a:extLst>
            </p:cNvPr>
            <p:cNvSpPr txBox="1"/>
            <p:nvPr/>
          </p:nvSpPr>
          <p:spPr>
            <a:xfrm>
              <a:off x="2836835" y="4401398"/>
              <a:ext cx="1294267" cy="1079349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GB" sz="1600" dirty="0"/>
                <a:t>7 customers had a name beginning with ‘S’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8983346E-83FF-4082-919C-8960A5343690}"/>
              </a:ext>
            </a:extLst>
          </p:cNvPr>
          <p:cNvGrpSpPr/>
          <p:nvPr/>
        </p:nvGrpSpPr>
        <p:grpSpPr>
          <a:xfrm>
            <a:off x="4077054" y="1353428"/>
            <a:ext cx="1294267" cy="5130261"/>
            <a:chOff x="4077054" y="1353428"/>
            <a:chExt cx="1294267" cy="5130261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2C4BA07-2DFC-49DA-A880-D790224B6FBF}"/>
                </a:ext>
              </a:extLst>
            </p:cNvPr>
            <p:cNvSpPr txBox="1"/>
            <p:nvPr/>
          </p:nvSpPr>
          <p:spPr>
            <a:xfrm>
              <a:off x="4157804" y="4407250"/>
              <a:ext cx="1132767" cy="1079349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GB" sz="1600" dirty="0"/>
                <a:t>Helped a fellow advisor 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D68118F6-BA28-4D9F-9B27-1BAA45B36F0F}"/>
                </a:ext>
              </a:extLst>
            </p:cNvPr>
            <p:cNvSpPr txBox="1"/>
            <p:nvPr/>
          </p:nvSpPr>
          <p:spPr>
            <a:xfrm>
              <a:off x="4157804" y="5404340"/>
              <a:ext cx="1132767" cy="1079349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GB" sz="1600" dirty="0"/>
                <a:t>Spoke to 50 customers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A0C22771-6AFE-468F-B5B3-FB07BA058B8B}"/>
                </a:ext>
              </a:extLst>
            </p:cNvPr>
            <p:cNvSpPr txBox="1"/>
            <p:nvPr/>
          </p:nvSpPr>
          <p:spPr>
            <a:xfrm>
              <a:off x="4157804" y="1353428"/>
              <a:ext cx="1132767" cy="1079349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GB" sz="1600" dirty="0"/>
                <a:t>Customer said “wow”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241DF335-2C20-4107-8760-5D4A21CFD4F4}"/>
                </a:ext>
              </a:extLst>
            </p:cNvPr>
            <p:cNvSpPr txBox="1"/>
            <p:nvPr/>
          </p:nvSpPr>
          <p:spPr>
            <a:xfrm>
              <a:off x="4119904" y="2390704"/>
              <a:ext cx="1208567" cy="1079349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GB" sz="1600" dirty="0"/>
                <a:t>Spoke to a customer with a “v” in their name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157E4196-5BC5-4574-A5FE-9C4ED5CC6CD2}"/>
                </a:ext>
              </a:extLst>
            </p:cNvPr>
            <p:cNvSpPr txBox="1"/>
            <p:nvPr/>
          </p:nvSpPr>
          <p:spPr>
            <a:xfrm>
              <a:off x="4077054" y="3411377"/>
              <a:ext cx="1294267" cy="1079349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GB" sz="1600" dirty="0"/>
                <a:t> Customer gave you a compliment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274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C0A314-B569-4D45-B221-0E239F0EBBBF}"/>
              </a:ext>
            </a:extLst>
          </p:cNvPr>
          <p:cNvSpPr/>
          <p:nvPr/>
        </p:nvSpPr>
        <p:spPr>
          <a:xfrm>
            <a:off x="1655763" y="355600"/>
            <a:ext cx="6119812" cy="615315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grpSp>
        <p:nvGrpSpPr>
          <p:cNvPr id="5" name="Group 1">
            <a:extLst>
              <a:ext uri="{FF2B5EF4-FFF2-40B4-BE49-F238E27FC236}">
                <a16:creationId xmlns:a16="http://schemas.microsoft.com/office/drawing/2014/main" id="{E0ED48AF-14C5-4E91-96E5-3616FB005906}"/>
              </a:ext>
            </a:extLst>
          </p:cNvPr>
          <p:cNvGrpSpPr>
            <a:grpSpLocks/>
          </p:cNvGrpSpPr>
          <p:nvPr/>
        </p:nvGrpSpPr>
        <p:grpSpPr bwMode="auto">
          <a:xfrm>
            <a:off x="1655676" y="356188"/>
            <a:ext cx="6119812" cy="6153150"/>
            <a:chOff x="3400425" y="837642"/>
            <a:chExt cx="2252662" cy="3238810"/>
          </a:xfrm>
          <a:solidFill>
            <a:schemeClr val="bg1"/>
          </a:solidFill>
        </p:grpSpPr>
        <p:sp>
          <p:nvSpPr>
            <p:cNvPr id="6" name="Rectangle 66">
              <a:extLst>
                <a:ext uri="{FF2B5EF4-FFF2-40B4-BE49-F238E27FC236}">
                  <a16:creationId xmlns:a16="http://schemas.microsoft.com/office/drawing/2014/main" id="{F736C760-A9FD-4926-B287-69F106811C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2012" y="2457202"/>
              <a:ext cx="450850" cy="5397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GB" altLang="en-US" sz="1500" b="1" dirty="0"/>
            </a:p>
            <a:p>
              <a:pPr algn="ctr" eaLnBrk="1" hangingPunct="1">
                <a:defRPr/>
              </a:pPr>
              <a:endParaRPr lang="en-GB" altLang="en-US" sz="1500" b="1" dirty="0"/>
            </a:p>
            <a:p>
              <a:pPr algn="ctr" eaLnBrk="1" hangingPunct="1">
                <a:defRPr/>
              </a:pPr>
              <a:endParaRPr lang="en-GB" altLang="en-US" sz="1500" dirty="0"/>
            </a:p>
          </p:txBody>
        </p:sp>
        <p:sp>
          <p:nvSpPr>
            <p:cNvPr id="7" name="Rectangle 69">
              <a:extLst>
                <a:ext uri="{FF2B5EF4-FFF2-40B4-BE49-F238E27FC236}">
                  <a16:creationId xmlns:a16="http://schemas.microsoft.com/office/drawing/2014/main" id="{C6A94326-BD82-4727-B66B-74FDD839C0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2862" y="2457202"/>
              <a:ext cx="449263" cy="5397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600" b="1" dirty="0"/>
                <a:t> </a:t>
              </a:r>
              <a:endParaRPr lang="en-GB" altLang="en-US" sz="1600" dirty="0"/>
            </a:p>
          </p:txBody>
        </p:sp>
        <p:sp>
          <p:nvSpPr>
            <p:cNvPr id="8" name="Rectangle 72">
              <a:extLst>
                <a:ext uri="{FF2B5EF4-FFF2-40B4-BE49-F238E27FC236}">
                  <a16:creationId xmlns:a16="http://schemas.microsoft.com/office/drawing/2014/main" id="{6764C1A9-29A8-4C87-AF40-1CDDDB36B2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2125" y="2457202"/>
              <a:ext cx="450850" cy="5397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GB" altLang="en-US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9" name="Rectangle 75">
              <a:extLst>
                <a:ext uri="{FF2B5EF4-FFF2-40B4-BE49-F238E27FC236}">
                  <a16:creationId xmlns:a16="http://schemas.microsoft.com/office/drawing/2014/main" id="{8D78826D-A990-4DA9-A0E3-AB560B9AEB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975" y="2457202"/>
              <a:ext cx="449262" cy="5397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GB" altLang="en-US" sz="1600" dirty="0"/>
            </a:p>
          </p:txBody>
        </p:sp>
        <p:sp>
          <p:nvSpPr>
            <p:cNvPr id="10" name="Rectangle 163">
              <a:extLst>
                <a:ext uri="{FF2B5EF4-FFF2-40B4-BE49-F238E27FC236}">
                  <a16:creationId xmlns:a16="http://schemas.microsoft.com/office/drawing/2014/main" id="{0F99E290-47C4-45E7-9E88-06FE240F94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2237" y="2457202"/>
              <a:ext cx="450850" cy="5397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600" b="1" dirty="0"/>
                <a:t> </a:t>
              </a:r>
              <a:endParaRPr lang="en-GB" altLang="en-US" sz="1600" dirty="0"/>
            </a:p>
          </p:txBody>
        </p:sp>
        <p:sp>
          <p:nvSpPr>
            <p:cNvPr id="11" name="Rectangle 67">
              <a:extLst>
                <a:ext uri="{FF2B5EF4-FFF2-40B4-BE49-F238E27FC236}">
                  <a16:creationId xmlns:a16="http://schemas.microsoft.com/office/drawing/2014/main" id="{6EEE84B8-1D37-4B21-B629-2B6D0F46EF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2012" y="2996952"/>
              <a:ext cx="450850" cy="5397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GB" altLang="en-US" sz="1600" dirty="0"/>
            </a:p>
          </p:txBody>
        </p:sp>
        <p:sp>
          <p:nvSpPr>
            <p:cNvPr id="12" name="Rectangle 70">
              <a:extLst>
                <a:ext uri="{FF2B5EF4-FFF2-40B4-BE49-F238E27FC236}">
                  <a16:creationId xmlns:a16="http://schemas.microsoft.com/office/drawing/2014/main" id="{362D5BB6-0B31-4049-B3E8-959D351E88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2862" y="2996952"/>
              <a:ext cx="449263" cy="5397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600" b="1" dirty="0"/>
                <a:t> </a:t>
              </a:r>
              <a:endParaRPr lang="en-GB" altLang="en-US" sz="1600" dirty="0"/>
            </a:p>
          </p:txBody>
        </p:sp>
        <p:sp>
          <p:nvSpPr>
            <p:cNvPr id="13" name="Rectangle 73">
              <a:extLst>
                <a:ext uri="{FF2B5EF4-FFF2-40B4-BE49-F238E27FC236}">
                  <a16:creationId xmlns:a16="http://schemas.microsoft.com/office/drawing/2014/main" id="{652C21C9-CFCF-4146-83D5-528B1A4486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2125" y="2996952"/>
              <a:ext cx="450850" cy="5397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GB" altLang="en-US" sz="1600" dirty="0"/>
            </a:p>
          </p:txBody>
        </p:sp>
        <p:sp>
          <p:nvSpPr>
            <p:cNvPr id="14" name="Rectangle 76">
              <a:extLst>
                <a:ext uri="{FF2B5EF4-FFF2-40B4-BE49-F238E27FC236}">
                  <a16:creationId xmlns:a16="http://schemas.microsoft.com/office/drawing/2014/main" id="{F7D33B52-6952-4871-A138-24A9CF1260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975" y="2996952"/>
              <a:ext cx="449262" cy="5397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600" b="1" dirty="0"/>
                <a:t> </a:t>
              </a:r>
              <a:endParaRPr lang="en-GB" altLang="en-US" sz="1600" dirty="0"/>
            </a:p>
          </p:txBody>
        </p:sp>
        <p:sp>
          <p:nvSpPr>
            <p:cNvPr id="15" name="Rectangle 164">
              <a:extLst>
                <a:ext uri="{FF2B5EF4-FFF2-40B4-BE49-F238E27FC236}">
                  <a16:creationId xmlns:a16="http://schemas.microsoft.com/office/drawing/2014/main" id="{F8697118-A072-494C-B7FC-8EBB36A8EE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2237" y="2996952"/>
              <a:ext cx="450850" cy="5397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600" b="1" dirty="0"/>
                <a:t> </a:t>
              </a:r>
              <a:endParaRPr lang="en-GB" altLang="en-US" sz="1600" dirty="0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02624D4B-8CA9-4C6A-952D-E0F74E7B84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2012" y="1377392"/>
              <a:ext cx="450850" cy="5397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600" b="1" dirty="0"/>
                <a:t> </a:t>
              </a:r>
            </a:p>
            <a:p>
              <a:pPr algn="ctr" eaLnBrk="1" hangingPunct="1">
                <a:defRPr/>
              </a:pPr>
              <a:r>
                <a:rPr lang="en-GB" altLang="en-US" sz="1600" b="1" dirty="0"/>
                <a:t> </a:t>
              </a:r>
            </a:p>
            <a:p>
              <a:pPr algn="ctr" eaLnBrk="1" hangingPunct="1">
                <a:defRPr/>
              </a:pPr>
              <a:endParaRPr lang="en-GB" altLang="en-US" sz="1600" dirty="0"/>
            </a:p>
          </p:txBody>
        </p:sp>
        <p:sp>
          <p:nvSpPr>
            <p:cNvPr id="17" name="Rectangle 69">
              <a:extLst>
                <a:ext uri="{FF2B5EF4-FFF2-40B4-BE49-F238E27FC236}">
                  <a16:creationId xmlns:a16="http://schemas.microsoft.com/office/drawing/2014/main" id="{7BC97D36-3917-44DC-B18B-54B0097821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2862" y="1377392"/>
              <a:ext cx="449263" cy="5397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600" b="1" dirty="0"/>
                <a:t> </a:t>
              </a:r>
              <a:endParaRPr lang="en-GB" altLang="en-US" sz="1600" dirty="0"/>
            </a:p>
          </p:txBody>
        </p:sp>
        <p:sp>
          <p:nvSpPr>
            <p:cNvPr id="18" name="Rectangle 72">
              <a:extLst>
                <a:ext uri="{FF2B5EF4-FFF2-40B4-BE49-F238E27FC236}">
                  <a16:creationId xmlns:a16="http://schemas.microsoft.com/office/drawing/2014/main" id="{3B2D2AD7-0CC9-4836-A54F-FC726A71C2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2125" y="1377392"/>
              <a:ext cx="450850" cy="5397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600" b="1" dirty="0"/>
                <a:t> </a:t>
              </a:r>
              <a:endParaRPr lang="en-GB" altLang="en-US" sz="1600" dirty="0"/>
            </a:p>
          </p:txBody>
        </p:sp>
        <p:sp>
          <p:nvSpPr>
            <p:cNvPr id="19" name="Rectangle 75">
              <a:extLst>
                <a:ext uri="{FF2B5EF4-FFF2-40B4-BE49-F238E27FC236}">
                  <a16:creationId xmlns:a16="http://schemas.microsoft.com/office/drawing/2014/main" id="{5A9279D6-2266-4504-AABB-E9838D511D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975" y="1377392"/>
              <a:ext cx="449262" cy="5397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600" b="1" dirty="0"/>
                <a:t> </a:t>
              </a:r>
            </a:p>
            <a:p>
              <a:pPr algn="ctr" eaLnBrk="1" hangingPunct="1">
                <a:defRPr/>
              </a:pPr>
              <a:endParaRPr lang="en-GB" altLang="en-US" sz="1600" dirty="0"/>
            </a:p>
          </p:txBody>
        </p:sp>
        <p:sp>
          <p:nvSpPr>
            <p:cNvPr id="20" name="Rectangle 163">
              <a:extLst>
                <a:ext uri="{FF2B5EF4-FFF2-40B4-BE49-F238E27FC236}">
                  <a16:creationId xmlns:a16="http://schemas.microsoft.com/office/drawing/2014/main" id="{A2034E62-86BD-42D4-B535-407B7C4688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2237" y="1377392"/>
              <a:ext cx="450850" cy="5397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GB" altLang="en-US" sz="1600" dirty="0"/>
            </a:p>
          </p:txBody>
        </p:sp>
        <p:sp>
          <p:nvSpPr>
            <p:cNvPr id="21" name="Rectangle 67">
              <a:extLst>
                <a:ext uri="{FF2B5EF4-FFF2-40B4-BE49-F238E27FC236}">
                  <a16:creationId xmlns:a16="http://schemas.microsoft.com/office/drawing/2014/main" id="{0C23194B-C2FF-47C7-B4DC-3547BE24F3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2012" y="1917142"/>
              <a:ext cx="450850" cy="5397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600" b="1" dirty="0"/>
                <a:t> </a:t>
              </a:r>
              <a:endParaRPr lang="en-GB" altLang="en-US" sz="1600" dirty="0"/>
            </a:p>
          </p:txBody>
        </p:sp>
        <p:sp>
          <p:nvSpPr>
            <p:cNvPr id="22" name="Rectangle 70">
              <a:extLst>
                <a:ext uri="{FF2B5EF4-FFF2-40B4-BE49-F238E27FC236}">
                  <a16:creationId xmlns:a16="http://schemas.microsoft.com/office/drawing/2014/main" id="{E0D4DC01-88A4-4F1C-88C8-B20395AD9D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2862" y="1917142"/>
              <a:ext cx="449263" cy="5397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600" b="1" dirty="0"/>
                <a:t> </a:t>
              </a:r>
            </a:p>
            <a:p>
              <a:pPr algn="ctr" eaLnBrk="1" hangingPunct="1">
                <a:defRPr/>
              </a:pPr>
              <a:endParaRPr lang="en-GB" altLang="en-US" sz="1600" dirty="0"/>
            </a:p>
          </p:txBody>
        </p:sp>
        <p:sp>
          <p:nvSpPr>
            <p:cNvPr id="23" name="Rectangle 73">
              <a:extLst>
                <a:ext uri="{FF2B5EF4-FFF2-40B4-BE49-F238E27FC236}">
                  <a16:creationId xmlns:a16="http://schemas.microsoft.com/office/drawing/2014/main" id="{38A1C427-6E7C-459B-A394-F64C8F5870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2125" y="1917142"/>
              <a:ext cx="450850" cy="5397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GB" altLang="en-US" sz="1600" dirty="0"/>
            </a:p>
          </p:txBody>
        </p:sp>
        <p:sp>
          <p:nvSpPr>
            <p:cNvPr id="24" name="Rectangle 76">
              <a:extLst>
                <a:ext uri="{FF2B5EF4-FFF2-40B4-BE49-F238E27FC236}">
                  <a16:creationId xmlns:a16="http://schemas.microsoft.com/office/drawing/2014/main" id="{6583EF77-F48B-4408-A967-FDAB110007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975" y="1917142"/>
              <a:ext cx="449262" cy="5397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600" b="1" dirty="0"/>
                <a:t> </a:t>
              </a:r>
            </a:p>
            <a:p>
              <a:pPr algn="ctr" eaLnBrk="1" hangingPunct="1">
                <a:defRPr/>
              </a:pPr>
              <a:endParaRPr lang="en-GB" altLang="en-US" sz="1600" dirty="0"/>
            </a:p>
          </p:txBody>
        </p:sp>
        <p:sp>
          <p:nvSpPr>
            <p:cNvPr id="25" name="Rectangle 164">
              <a:extLst>
                <a:ext uri="{FF2B5EF4-FFF2-40B4-BE49-F238E27FC236}">
                  <a16:creationId xmlns:a16="http://schemas.microsoft.com/office/drawing/2014/main" id="{CFFE3619-3CB2-4796-AB33-7DBB8A888C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2237" y="1917142"/>
              <a:ext cx="450850" cy="5397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GB" altLang="en-US" sz="1600" dirty="0"/>
            </a:p>
          </p:txBody>
        </p:sp>
        <p:sp>
          <p:nvSpPr>
            <p:cNvPr id="26" name="Rectangle 67">
              <a:extLst>
                <a:ext uri="{FF2B5EF4-FFF2-40B4-BE49-F238E27FC236}">
                  <a16:creationId xmlns:a16="http://schemas.microsoft.com/office/drawing/2014/main" id="{FFDDAF87-2E48-4B02-8D7B-B8E39B6B94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2012" y="3536702"/>
              <a:ext cx="450850" cy="5397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GB" altLang="en-US" sz="1600" dirty="0"/>
            </a:p>
          </p:txBody>
        </p:sp>
        <p:sp>
          <p:nvSpPr>
            <p:cNvPr id="27" name="Rectangle 70">
              <a:extLst>
                <a:ext uri="{FF2B5EF4-FFF2-40B4-BE49-F238E27FC236}">
                  <a16:creationId xmlns:a16="http://schemas.microsoft.com/office/drawing/2014/main" id="{A5ADC776-A1E2-4ABC-B786-A82C619909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2862" y="3536702"/>
              <a:ext cx="449263" cy="5397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GB" altLang="en-US" sz="1600" b="1" dirty="0"/>
            </a:p>
            <a:p>
              <a:pPr algn="ctr" eaLnBrk="1" hangingPunct="1">
                <a:defRPr/>
              </a:pPr>
              <a:endParaRPr lang="en-GB" altLang="en-US" sz="1600" dirty="0"/>
            </a:p>
          </p:txBody>
        </p:sp>
        <p:sp>
          <p:nvSpPr>
            <p:cNvPr id="28" name="Rectangle 73">
              <a:extLst>
                <a:ext uri="{FF2B5EF4-FFF2-40B4-BE49-F238E27FC236}">
                  <a16:creationId xmlns:a16="http://schemas.microsoft.com/office/drawing/2014/main" id="{98B80D78-269E-4197-BDE5-608F620A0B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2125" y="3536702"/>
              <a:ext cx="450850" cy="5397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GB" altLang="en-US" sz="1600" b="1" dirty="0"/>
            </a:p>
            <a:p>
              <a:pPr algn="ctr" eaLnBrk="1" hangingPunct="1">
                <a:defRPr/>
              </a:pPr>
              <a:endParaRPr lang="en-GB" altLang="en-US" sz="1600" dirty="0"/>
            </a:p>
          </p:txBody>
        </p:sp>
        <p:sp>
          <p:nvSpPr>
            <p:cNvPr id="29" name="Rectangle 76">
              <a:extLst>
                <a:ext uri="{FF2B5EF4-FFF2-40B4-BE49-F238E27FC236}">
                  <a16:creationId xmlns:a16="http://schemas.microsoft.com/office/drawing/2014/main" id="{B3E8DDA4-90CC-465F-8B2A-86D3F6BE6C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975" y="3536702"/>
              <a:ext cx="449262" cy="5397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GB" altLang="en-US" sz="1600" dirty="0"/>
            </a:p>
          </p:txBody>
        </p:sp>
        <p:sp>
          <p:nvSpPr>
            <p:cNvPr id="30" name="Rectangle 164">
              <a:extLst>
                <a:ext uri="{FF2B5EF4-FFF2-40B4-BE49-F238E27FC236}">
                  <a16:creationId xmlns:a16="http://schemas.microsoft.com/office/drawing/2014/main" id="{57603B41-8668-4E7F-8DC9-BECBD1F848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2237" y="3536702"/>
              <a:ext cx="450850" cy="5397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GB" altLang="en-US" sz="1600" dirty="0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2A9840C5-479B-4764-978B-DB2C7F35E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0425" y="837642"/>
              <a:ext cx="2252662" cy="53975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4000" b="1" dirty="0"/>
                <a:t>BINGO</a:t>
              </a:r>
              <a:endParaRPr lang="en-GB" altLang="en-US" sz="4000" dirty="0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6969735D-5C78-4533-938E-AD5E0820C22E}"/>
              </a:ext>
            </a:extLst>
          </p:cNvPr>
          <p:cNvGrpSpPr/>
          <p:nvPr/>
        </p:nvGrpSpPr>
        <p:grpSpPr>
          <a:xfrm>
            <a:off x="1617489" y="1372478"/>
            <a:ext cx="6103457" cy="5148384"/>
            <a:chOff x="1627014" y="1353428"/>
            <a:chExt cx="6103457" cy="5148384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4B4154B7-06AE-4AE2-BEB1-A5051B982153}"/>
                </a:ext>
              </a:extLst>
            </p:cNvPr>
            <p:cNvGrpSpPr/>
            <p:nvPr/>
          </p:nvGrpSpPr>
          <p:grpSpPr>
            <a:xfrm>
              <a:off x="6597703" y="1353428"/>
              <a:ext cx="1132768" cy="5123557"/>
              <a:chOff x="6597703" y="1353428"/>
              <a:chExt cx="1132768" cy="5123557"/>
            </a:xfrm>
          </p:grpSpPr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B8C7CB78-30AF-4728-91E5-187774811E6E}"/>
                  </a:ext>
                </a:extLst>
              </p:cNvPr>
              <p:cNvSpPr txBox="1"/>
              <p:nvPr/>
            </p:nvSpPr>
            <p:spPr>
              <a:xfrm>
                <a:off x="6597704" y="4407213"/>
                <a:ext cx="1132767" cy="1079349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GB" sz="1600" dirty="0"/>
                  <a:t>Customer said “excellent”</a:t>
                </a:r>
              </a:p>
            </p:txBody>
          </p:sp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BB710E12-88EA-4935-AB6E-651B763C8FF8}"/>
                  </a:ext>
                </a:extLst>
              </p:cNvPr>
              <p:cNvSpPr txBox="1"/>
              <p:nvPr/>
            </p:nvSpPr>
            <p:spPr>
              <a:xfrm>
                <a:off x="6597704" y="2390704"/>
                <a:ext cx="1132767" cy="1079349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GB" sz="1600" dirty="0"/>
                  <a:t> Spoke to 9 male callers</a:t>
                </a:r>
              </a:p>
            </p:txBody>
          </p:sp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EE4732A3-0A0C-4187-972F-AA9C3BCF447E}"/>
                  </a:ext>
                </a:extLst>
              </p:cNvPr>
              <p:cNvSpPr txBox="1"/>
              <p:nvPr/>
            </p:nvSpPr>
            <p:spPr>
              <a:xfrm>
                <a:off x="6597704" y="3415705"/>
                <a:ext cx="1132767" cy="1079349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GB" sz="1600" dirty="0"/>
                  <a:t>Responded to 20 customer emails</a:t>
                </a:r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CFE137A5-CD7B-462A-9D96-768C45C19702}"/>
                  </a:ext>
                </a:extLst>
              </p:cNvPr>
              <p:cNvSpPr txBox="1"/>
              <p:nvPr/>
            </p:nvSpPr>
            <p:spPr>
              <a:xfrm>
                <a:off x="6597703" y="5403468"/>
                <a:ext cx="1132768" cy="1073517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GB" sz="1600" dirty="0"/>
                  <a:t>Upgraded 12 customer packages</a:t>
                </a:r>
              </a:p>
            </p:txBody>
          </p:sp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924A7762-872D-41C2-9D8D-3532BD179014}"/>
                  </a:ext>
                </a:extLst>
              </p:cNvPr>
              <p:cNvSpPr txBox="1"/>
              <p:nvPr/>
            </p:nvSpPr>
            <p:spPr>
              <a:xfrm>
                <a:off x="6597704" y="1353428"/>
                <a:ext cx="1132767" cy="1079349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GB" sz="1600" dirty="0"/>
                  <a:t>Achieved a 90% quality score</a:t>
                </a:r>
              </a:p>
            </p:txBody>
          </p:sp>
        </p:grp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39F2F29F-7980-4832-97A3-93C95A7C0E19}"/>
                </a:ext>
              </a:extLst>
            </p:cNvPr>
            <p:cNvGrpSpPr/>
            <p:nvPr/>
          </p:nvGrpSpPr>
          <p:grpSpPr>
            <a:xfrm>
              <a:off x="5306049" y="1353428"/>
              <a:ext cx="1294267" cy="5129978"/>
              <a:chOff x="5306049" y="1353428"/>
              <a:chExt cx="1294267" cy="5129978"/>
            </a:xfrm>
          </p:grpSpPr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4826FD88-AD3F-4254-B59A-EC0146EF3DB1}"/>
                  </a:ext>
                </a:extLst>
              </p:cNvPr>
              <p:cNvSpPr txBox="1"/>
              <p:nvPr/>
            </p:nvSpPr>
            <p:spPr>
              <a:xfrm>
                <a:off x="5386799" y="5404057"/>
                <a:ext cx="1132767" cy="1079349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GB" sz="1600" dirty="0"/>
                  <a:t>CSAT score of 8</a:t>
                </a:r>
              </a:p>
            </p:txBody>
          </p:sp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4179FD17-0F59-4AB9-ADB0-58555B974EDD}"/>
                  </a:ext>
                </a:extLst>
              </p:cNvPr>
              <p:cNvSpPr txBox="1"/>
              <p:nvPr/>
            </p:nvSpPr>
            <p:spPr>
              <a:xfrm>
                <a:off x="5386799" y="3400547"/>
                <a:ext cx="1132767" cy="1079349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GB" sz="1600" dirty="0"/>
                  <a:t>Said “happy to help” to 10 customers</a:t>
                </a:r>
              </a:p>
            </p:txBody>
          </p: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BD18CCC3-D76E-4FA6-9FFA-256F3B816E5D}"/>
                  </a:ext>
                </a:extLst>
              </p:cNvPr>
              <p:cNvSpPr txBox="1"/>
              <p:nvPr/>
            </p:nvSpPr>
            <p:spPr>
              <a:xfrm>
                <a:off x="5386799" y="1353428"/>
                <a:ext cx="1132767" cy="1079349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GB" sz="1600" dirty="0"/>
                  <a:t>Spoke to 5 people with Welsh accents</a:t>
                </a:r>
              </a:p>
            </p:txBody>
          </p:sp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C523452E-057A-48E4-B428-24CC5F7BF46C}"/>
                  </a:ext>
                </a:extLst>
              </p:cNvPr>
              <p:cNvSpPr txBox="1"/>
              <p:nvPr/>
            </p:nvSpPr>
            <p:spPr>
              <a:xfrm>
                <a:off x="5386799" y="4430051"/>
                <a:ext cx="1132767" cy="1079349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GB" sz="1600" dirty="0"/>
                  <a:t>Posted a tip on the employee forum</a:t>
                </a:r>
              </a:p>
            </p:txBody>
          </p: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7AFD8925-7F52-471D-8F03-57CE43DC0A88}"/>
                  </a:ext>
                </a:extLst>
              </p:cNvPr>
              <p:cNvSpPr txBox="1"/>
              <p:nvPr/>
            </p:nvSpPr>
            <p:spPr>
              <a:xfrm>
                <a:off x="5306049" y="2390704"/>
                <a:ext cx="1294267" cy="1079349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GB" sz="1400" dirty="0"/>
                  <a:t>Communicated with a different department</a:t>
                </a:r>
              </a:p>
            </p:txBody>
          </p: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E61AAEA7-C225-435E-888F-EDE13AED701D}"/>
                </a:ext>
              </a:extLst>
            </p:cNvPr>
            <p:cNvGrpSpPr/>
            <p:nvPr/>
          </p:nvGrpSpPr>
          <p:grpSpPr>
            <a:xfrm>
              <a:off x="1627014" y="1356344"/>
              <a:ext cx="1294267" cy="5132054"/>
              <a:chOff x="1627014" y="1356344"/>
              <a:chExt cx="1294267" cy="5132054"/>
            </a:xfrm>
          </p:grpSpPr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A5462D6B-D6FD-4917-B5BF-6691541BB1EB}"/>
                  </a:ext>
                </a:extLst>
              </p:cNvPr>
              <p:cNvSpPr txBox="1"/>
              <p:nvPr/>
            </p:nvSpPr>
            <p:spPr>
              <a:xfrm>
                <a:off x="1707763" y="1356344"/>
                <a:ext cx="1132768" cy="1073517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GB" sz="1600" dirty="0"/>
                  <a:t>Made 5 sales</a:t>
                </a:r>
              </a:p>
            </p:txBody>
          </p:sp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89FF8017-044B-4806-9266-551E3D17E4A7}"/>
                  </a:ext>
                </a:extLst>
              </p:cNvPr>
              <p:cNvSpPr txBox="1"/>
              <p:nvPr/>
            </p:nvSpPr>
            <p:spPr>
              <a:xfrm>
                <a:off x="1707764" y="4425878"/>
                <a:ext cx="1132767" cy="1079349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GB" sz="1600" dirty="0"/>
                  <a:t>CSAT score of 10</a:t>
                </a:r>
              </a:p>
            </p:txBody>
          </p:sp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ABEC3109-D5E8-4638-8CAB-C2D4A6D7E43E}"/>
                  </a:ext>
                </a:extLst>
              </p:cNvPr>
              <p:cNvSpPr txBox="1"/>
              <p:nvPr/>
            </p:nvSpPr>
            <p:spPr>
              <a:xfrm>
                <a:off x="1707764" y="5409049"/>
                <a:ext cx="1132767" cy="1079349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GB" sz="1600" dirty="0"/>
                  <a:t>Gave advice to a new recruit</a:t>
                </a:r>
              </a:p>
            </p:txBody>
          </p:sp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4CC7F532-9B52-46CC-A075-78A063672107}"/>
                  </a:ext>
                </a:extLst>
              </p:cNvPr>
              <p:cNvSpPr txBox="1"/>
              <p:nvPr/>
            </p:nvSpPr>
            <p:spPr>
              <a:xfrm>
                <a:off x="1707764" y="3410590"/>
                <a:ext cx="1132767" cy="1079349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GB" sz="1600" dirty="0"/>
                  <a:t>Spoke to 5 people from Bristol</a:t>
                </a:r>
              </a:p>
            </p:txBody>
          </p:sp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486E7DD8-7BF5-4658-9FE8-33634F125934}"/>
                  </a:ext>
                </a:extLst>
              </p:cNvPr>
              <p:cNvSpPr txBox="1"/>
              <p:nvPr/>
            </p:nvSpPr>
            <p:spPr>
              <a:xfrm>
                <a:off x="1627014" y="2390704"/>
                <a:ext cx="1294267" cy="1079349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GB" sz="1600" dirty="0"/>
                  <a:t>Greeted each customer with their name</a:t>
                </a:r>
              </a:p>
            </p:txBody>
          </p:sp>
        </p:grp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1AC8F77B-40C1-4C37-9CB3-FF2D88C906AC}"/>
                </a:ext>
              </a:extLst>
            </p:cNvPr>
            <p:cNvGrpSpPr/>
            <p:nvPr/>
          </p:nvGrpSpPr>
          <p:grpSpPr>
            <a:xfrm>
              <a:off x="2836835" y="1353428"/>
              <a:ext cx="1294267" cy="5148384"/>
              <a:chOff x="2836835" y="1353428"/>
              <a:chExt cx="1294267" cy="5148384"/>
            </a:xfrm>
          </p:grpSpPr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F53D66AD-FDF9-4920-A3DD-862541F217D4}"/>
                  </a:ext>
                </a:extLst>
              </p:cNvPr>
              <p:cNvSpPr txBox="1"/>
              <p:nvPr/>
            </p:nvSpPr>
            <p:spPr>
              <a:xfrm>
                <a:off x="2917585" y="2390704"/>
                <a:ext cx="1132767" cy="1079349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GB" sz="1600" dirty="0"/>
                  <a:t>CSAT score of 10</a:t>
                </a: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00F85C50-74DB-490C-8548-1F20DEBC8D2E}"/>
                  </a:ext>
                </a:extLst>
              </p:cNvPr>
              <p:cNvSpPr txBox="1"/>
              <p:nvPr/>
            </p:nvSpPr>
            <p:spPr>
              <a:xfrm>
                <a:off x="2917585" y="5422463"/>
                <a:ext cx="1132767" cy="1079349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GB" sz="1600" dirty="0"/>
                  <a:t> Spoke to 8 female callers</a:t>
                </a:r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8573BED7-3D8A-4BE5-B7D2-015ED74A7FEC}"/>
                  </a:ext>
                </a:extLst>
              </p:cNvPr>
              <p:cNvSpPr txBox="1"/>
              <p:nvPr/>
            </p:nvSpPr>
            <p:spPr>
              <a:xfrm>
                <a:off x="2868366" y="3407355"/>
                <a:ext cx="1231204" cy="1079349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GB" sz="1600" dirty="0"/>
                  <a:t>Mentioned your name to every customer</a:t>
                </a:r>
              </a:p>
            </p:txBody>
          </p: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B4DBB41E-E406-4735-9534-367B0014173F}"/>
                  </a:ext>
                </a:extLst>
              </p:cNvPr>
              <p:cNvSpPr txBox="1"/>
              <p:nvPr/>
            </p:nvSpPr>
            <p:spPr>
              <a:xfrm>
                <a:off x="2907058" y="1353428"/>
                <a:ext cx="1153820" cy="1079349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GB" sz="1600" dirty="0"/>
                  <a:t>Took part in an employee focus group</a:t>
                </a:r>
              </a:p>
            </p:txBody>
          </p:sp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A87621EA-F568-4F13-A940-3F328BED8556}"/>
                  </a:ext>
                </a:extLst>
              </p:cNvPr>
              <p:cNvSpPr txBox="1"/>
              <p:nvPr/>
            </p:nvSpPr>
            <p:spPr>
              <a:xfrm>
                <a:off x="2836835" y="4401398"/>
                <a:ext cx="1294267" cy="1079349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GB" sz="1600" dirty="0"/>
                  <a:t>7 customers had a name beginning with ‘S’</a:t>
                </a:r>
              </a:p>
            </p:txBody>
          </p:sp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B086B652-2183-469C-88B9-B55DBE09D1C5}"/>
                </a:ext>
              </a:extLst>
            </p:cNvPr>
            <p:cNvGrpSpPr/>
            <p:nvPr/>
          </p:nvGrpSpPr>
          <p:grpSpPr>
            <a:xfrm>
              <a:off x="4077054" y="1353428"/>
              <a:ext cx="1294267" cy="5130261"/>
              <a:chOff x="4077054" y="1353428"/>
              <a:chExt cx="1294267" cy="5130261"/>
            </a:xfrm>
          </p:grpSpPr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9DA3B64F-9095-491E-9581-8B5D75E9C5AD}"/>
                  </a:ext>
                </a:extLst>
              </p:cNvPr>
              <p:cNvSpPr txBox="1"/>
              <p:nvPr/>
            </p:nvSpPr>
            <p:spPr>
              <a:xfrm>
                <a:off x="4157804" y="4407250"/>
                <a:ext cx="1132767" cy="1079349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GB" sz="1600" dirty="0"/>
                  <a:t>Helped a fellow advisor </a:t>
                </a:r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61140AB8-9694-49F6-8D34-DC44B4D340F5}"/>
                  </a:ext>
                </a:extLst>
              </p:cNvPr>
              <p:cNvSpPr txBox="1"/>
              <p:nvPr/>
            </p:nvSpPr>
            <p:spPr>
              <a:xfrm>
                <a:off x="4157804" y="5404340"/>
                <a:ext cx="1132767" cy="1079349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GB" sz="1600" dirty="0"/>
                  <a:t>Spoke to 50 customers</a:t>
                </a: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3CA916AF-5728-4A64-98AB-B6CB6713A6B7}"/>
                  </a:ext>
                </a:extLst>
              </p:cNvPr>
              <p:cNvSpPr txBox="1"/>
              <p:nvPr/>
            </p:nvSpPr>
            <p:spPr>
              <a:xfrm>
                <a:off x="4157804" y="1353428"/>
                <a:ext cx="1132767" cy="1079349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GB" sz="1600" dirty="0"/>
                  <a:t>Customer said “wow”</a:t>
                </a:r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BB21EE5E-AC04-406A-9EAF-AD75E0ABBF1F}"/>
                  </a:ext>
                </a:extLst>
              </p:cNvPr>
              <p:cNvSpPr txBox="1"/>
              <p:nvPr/>
            </p:nvSpPr>
            <p:spPr>
              <a:xfrm>
                <a:off x="4119904" y="2390704"/>
                <a:ext cx="1208567" cy="1079349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GB" sz="1600" dirty="0"/>
                  <a:t>Spoke to a customer with a ‘v ‘ in their name</a:t>
                </a: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C19B6EF0-816E-4A04-ADC0-DCAAC8C7E22A}"/>
                  </a:ext>
                </a:extLst>
              </p:cNvPr>
              <p:cNvSpPr txBox="1"/>
              <p:nvPr/>
            </p:nvSpPr>
            <p:spPr>
              <a:xfrm>
                <a:off x="4077054" y="3411377"/>
                <a:ext cx="1294267" cy="1079349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ctr"/>
                <a:r>
                  <a:rPr lang="en-GB" sz="1600" dirty="0"/>
                  <a:t> Customer gave you a compliment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68772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660</TotalTime>
  <Words>324</Words>
  <Application>Microsoft Office PowerPoint</Application>
  <PresentationFormat>A4 Paper (210x297 mm)</PresentationFormat>
  <Paragraphs>80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BINGO</dc:title>
  <dc:creator>Charley Pearce</dc:creator>
  <cp:lastModifiedBy>Jonathan Pearce</cp:lastModifiedBy>
  <cp:revision>25</cp:revision>
  <cp:lastPrinted>2019-03-20T11:21:50Z</cp:lastPrinted>
  <dcterms:created xsi:type="dcterms:W3CDTF">2019-03-19T15:41:33Z</dcterms:created>
  <dcterms:modified xsi:type="dcterms:W3CDTF">2020-06-17T14:11:44Z</dcterms:modified>
</cp:coreProperties>
</file>